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71" r:id="rId14"/>
    <p:sldId id="265" r:id="rId15"/>
    <p:sldId id="266" r:id="rId16"/>
    <p:sldId id="267" r:id="rId17"/>
    <p:sldId id="274" r:id="rId18"/>
    <p:sldId id="268" r:id="rId19"/>
    <p:sldId id="269" r:id="rId20"/>
    <p:sldId id="275" r:id="rId21"/>
    <p:sldId id="276" r:id="rId22"/>
    <p:sldId id="272" r:id="rId23"/>
    <p:sldId id="270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4"/>
    <p:restoredTop sz="94620"/>
  </p:normalViewPr>
  <p:slideViewPr>
    <p:cSldViewPr snapToGrid="0" snapToObjects="1">
      <p:cViewPr varScale="1">
        <p:scale>
          <a:sx n="88" d="100"/>
          <a:sy n="88" d="100"/>
        </p:scale>
        <p:origin x="46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wXxlXchCdk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C51332-2F64-064D-84E2-BFBB25049D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0722" y="1275002"/>
            <a:ext cx="7713785" cy="3255264"/>
          </a:xfrm>
        </p:spPr>
        <p:txBody>
          <a:bodyPr>
            <a:normAutofit/>
          </a:bodyPr>
          <a:lstStyle/>
          <a:p>
            <a:r>
              <a:rPr lang="nl-NL" sz="6600" b="1" dirty="0"/>
              <a:t>Hoofdstuk 4 Vertrouwensrelatie</a:t>
            </a:r>
          </a:p>
        </p:txBody>
      </p:sp>
    </p:spTree>
    <p:extLst>
      <p:ext uri="{BB962C8B-B14F-4D97-AF65-F5344CB8AC3E}">
        <p14:creationId xmlns:p14="http://schemas.microsoft.com/office/powerpoint/2010/main" val="1731312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97582" y="797858"/>
            <a:ext cx="6728370" cy="1398136"/>
          </a:xfrm>
        </p:spPr>
        <p:txBody>
          <a:bodyPr>
            <a:normAutofit/>
          </a:bodyPr>
          <a:lstStyle/>
          <a:p>
            <a:r>
              <a:rPr lang="nl-NL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Videofragment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801035" y="2348753"/>
            <a:ext cx="7400365" cy="3238231"/>
          </a:xfrm>
        </p:spPr>
        <p:txBody>
          <a:bodyPr>
            <a:normAutofit/>
          </a:bodyPr>
          <a:lstStyle/>
          <a:p>
            <a:r>
              <a:rPr lang="nl-NL" sz="2400" dirty="0"/>
              <a:t>Kijk en luister naar de video en geeft antwoord op de volgende vragen: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Wat heeft de video te maken met een vertrouwensrelatie?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Wat heeft de video te maken met een eerste indruk?</a:t>
            </a:r>
          </a:p>
        </p:txBody>
      </p:sp>
      <p:sp>
        <p:nvSpPr>
          <p:cNvPr id="4" name="Rechthoek 3"/>
          <p:cNvSpPr/>
          <p:nvPr/>
        </p:nvSpPr>
        <p:spPr>
          <a:xfrm>
            <a:off x="90087" y="2877670"/>
            <a:ext cx="31999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>
                <a:solidFill>
                  <a:srgbClr val="002060"/>
                </a:solidFill>
                <a:hlinkClick r:id="rId2"/>
              </a:rPr>
              <a:t>https://www.youtube.com/watch?v=cwXxlXchCdk</a:t>
            </a:r>
            <a:endParaRPr lang="nl-NL" dirty="0">
              <a:solidFill>
                <a:srgbClr val="002060"/>
              </a:solidFill>
            </a:endParaRPr>
          </a:p>
          <a:p>
            <a:endParaRPr lang="nl-NL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841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2357716"/>
            <a:ext cx="3510041" cy="1317453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002060"/>
                </a:solidFill>
              </a:rPr>
              <a:t>Een vertrouwensrelatie opbouwen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818965" y="788894"/>
            <a:ext cx="7382435" cy="5280212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200" u="sng" dirty="0"/>
              <a:t>Transparant werken</a:t>
            </a:r>
            <a:r>
              <a:rPr lang="nl-NL" sz="3200" dirty="0"/>
              <a:t>: wees helder over wat je doet, hoe je het doet, waarom je het doet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200" u="sng" dirty="0"/>
              <a:t>Afstand en nabijheid</a:t>
            </a:r>
            <a:r>
              <a:rPr lang="nl-NL" sz="3200" dirty="0"/>
              <a:t>: </a:t>
            </a:r>
            <a:r>
              <a:rPr lang="nl-NL" sz="3200" b="1" dirty="0"/>
              <a:t>persoonlijke betrokkenheid </a:t>
            </a:r>
            <a:r>
              <a:rPr lang="nl-NL" sz="3200" dirty="0">
                <a:sym typeface="Wingdings" panose="05000000000000000000" pitchFamily="2" charset="2"/>
              </a:rPr>
              <a:t> persoonlijke band tussen mensen en </a:t>
            </a:r>
            <a:r>
              <a:rPr lang="nl-NL" sz="3200" b="1" dirty="0">
                <a:sym typeface="Wingdings" panose="05000000000000000000" pitchFamily="2" charset="2"/>
              </a:rPr>
              <a:t>professionele betrokkenheid </a:t>
            </a:r>
            <a:r>
              <a:rPr lang="nl-NL" sz="3200" dirty="0">
                <a:sym typeface="Wingdings" panose="05000000000000000000" pitchFamily="2" charset="2"/>
              </a:rPr>
              <a:t> professional bij een cliënt, er is sprake van afstand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200" u="sng" dirty="0">
                <a:sym typeface="Wingdings" panose="05000000000000000000" pitchFamily="2" charset="2"/>
              </a:rPr>
              <a:t>Congruent handelen: </a:t>
            </a:r>
            <a:r>
              <a:rPr lang="nl-NL" sz="3200" dirty="0">
                <a:sym typeface="Wingdings" panose="05000000000000000000" pitchFamily="2" charset="2"/>
              </a:rPr>
              <a:t>overeenkomst tussen lichaamstaal en wat je doet</a:t>
            </a: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647839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733800" y="788893"/>
            <a:ext cx="7315200" cy="5271247"/>
          </a:xfrm>
        </p:spPr>
        <p:txBody>
          <a:bodyPr/>
          <a:lstStyle/>
          <a:p>
            <a:r>
              <a:rPr lang="nl-NL" sz="2800" b="1" dirty="0"/>
              <a:t>Afstemmen op de zorgvrager: </a:t>
            </a:r>
            <a:r>
              <a:rPr lang="nl-NL" sz="2800" dirty="0"/>
              <a:t>contact stem je af op wat hij wil, kan en durft.</a:t>
            </a:r>
          </a:p>
          <a:p>
            <a:endParaRPr lang="nl-NL" sz="2800" dirty="0"/>
          </a:p>
          <a:p>
            <a:r>
              <a:rPr lang="nl-NL" sz="2800" u="sng" dirty="0"/>
              <a:t>Tips: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Stem taalgebruik en woordkeus af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Pas de toon van het gesprek aan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Let op tempo en ritme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Rekening houden met kwetsbaarheid  en weerbaarheid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Let op prikkels</a:t>
            </a:r>
          </a:p>
          <a:p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98611" y="2808649"/>
            <a:ext cx="32900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b="1" dirty="0">
                <a:solidFill>
                  <a:srgbClr val="002060"/>
                </a:solidFill>
              </a:rPr>
              <a:t>Een vertrouwensrelatie opbouwen</a:t>
            </a:r>
            <a:endParaRPr lang="nl-NL" sz="2400" b="1" dirty="0"/>
          </a:p>
        </p:txBody>
      </p:sp>
    </p:spTree>
    <p:extLst>
      <p:ext uri="{BB962C8B-B14F-4D97-AF65-F5344CB8AC3E}">
        <p14:creationId xmlns:p14="http://schemas.microsoft.com/office/powerpoint/2010/main" val="714271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3418" y="2608729"/>
            <a:ext cx="3008017" cy="1326418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002060"/>
                </a:solidFill>
              </a:rPr>
              <a:t>Onderhouden van een vertrouwensrelatie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729318" y="914400"/>
            <a:ext cx="7472082" cy="5100918"/>
          </a:xfrm>
        </p:spPr>
        <p:txBody>
          <a:bodyPr>
            <a:noAutofit/>
          </a:bodyPr>
          <a:lstStyle/>
          <a:p>
            <a:r>
              <a:rPr lang="nl-NL" sz="2800" u="sng" dirty="0"/>
              <a:t>Tips: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Consequent zijn in je doen en laten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Evt. problemen in relatie direct bespreken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Regelmatig vragen of de zorgvrager vertrouwen heeft in goede afloop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Belangrijke momenten vieren of betreuren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Complimenten geven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Af en toe iets extra’s doen</a:t>
            </a:r>
          </a:p>
        </p:txBody>
      </p:sp>
    </p:spTree>
    <p:extLst>
      <p:ext uri="{BB962C8B-B14F-4D97-AF65-F5344CB8AC3E}">
        <p14:creationId xmlns:p14="http://schemas.microsoft.com/office/powerpoint/2010/main" val="1419785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67912" y="555811"/>
            <a:ext cx="7315200" cy="1174018"/>
          </a:xfrm>
        </p:spPr>
        <p:txBody>
          <a:bodyPr>
            <a:normAutofit/>
          </a:bodyPr>
          <a:lstStyle/>
          <a:p>
            <a:r>
              <a:rPr lang="nl-NL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Opdracht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886200" y="1999129"/>
            <a:ext cx="7315200" cy="3587855"/>
          </a:xfrm>
        </p:spPr>
        <p:txBody>
          <a:bodyPr>
            <a:normAutofit/>
          </a:bodyPr>
          <a:lstStyle/>
          <a:p>
            <a:r>
              <a:rPr lang="nl-NL" sz="2800" dirty="0"/>
              <a:t>Maak de volgende opdracht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Opdracht 1: Noteer je eerste indruk (blz. 134)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Opdracht 2: bedenk hoe je kunt werken aan een vertrouwensrelatie (blz. 135)</a:t>
            </a:r>
          </a:p>
        </p:txBody>
      </p:sp>
      <p:pic>
        <p:nvPicPr>
          <p:cNvPr id="7170" name="Picture 2" descr="Afbeeldingsresultaat voor vertrouw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87" y="2604747"/>
            <a:ext cx="2901390" cy="1188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3492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1347" y="2823882"/>
            <a:ext cx="2927335" cy="976794"/>
          </a:xfrm>
        </p:spPr>
        <p:txBody>
          <a:bodyPr>
            <a:normAutofit/>
          </a:bodyPr>
          <a:lstStyle/>
          <a:p>
            <a:r>
              <a:rPr lang="nl-NL" sz="2800" b="1" dirty="0">
                <a:solidFill>
                  <a:srgbClr val="002060"/>
                </a:solidFill>
              </a:rPr>
              <a:t>Afbouwen van een vertrouwensrelatie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801035" y="797859"/>
            <a:ext cx="7503459" cy="5199529"/>
          </a:xfrm>
        </p:spPr>
        <p:txBody>
          <a:bodyPr>
            <a:normAutofit/>
          </a:bodyPr>
          <a:lstStyle/>
          <a:p>
            <a:r>
              <a:rPr lang="nl-NL" sz="2800" u="sng" dirty="0"/>
              <a:t>Tips: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Bouw deze geleidelijk af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Begin op tijd met afscheid nemen en geef de zorgvrager ruimte om afscheid te nemen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Bespreek hoe je afscheid neemt. Laat het niet zo voorbij gaan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Laat de zorgvrager vooruit kijken, naar iets nieuws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2503688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3771" y="2286000"/>
            <a:ext cx="3133523" cy="1810512"/>
          </a:xfrm>
        </p:spPr>
        <p:txBody>
          <a:bodyPr>
            <a:normAutofit/>
          </a:bodyPr>
          <a:lstStyle/>
          <a:p>
            <a:r>
              <a:rPr lang="nl-NL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Eigenschappen van een zorgverlener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886200" y="824753"/>
            <a:ext cx="7929282" cy="5280212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b="1" dirty="0"/>
              <a:t>Eerlijkheid:</a:t>
            </a:r>
            <a:r>
              <a:rPr lang="nl-NL" sz="2800" dirty="0"/>
              <a:t> maak verschil tussen feiten en je mening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b="1" dirty="0"/>
              <a:t>Oprechtheid:</a:t>
            </a:r>
            <a:r>
              <a:rPr lang="nl-NL" sz="2800" dirty="0"/>
              <a:t> je meent ook echt wat je zegt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b="1" dirty="0"/>
              <a:t>Empathie:</a:t>
            </a:r>
            <a:r>
              <a:rPr lang="nl-NL" sz="2800" dirty="0"/>
              <a:t> inleven in de zorgvrager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b="1" dirty="0"/>
              <a:t>Betrouwbaarheid: </a:t>
            </a:r>
            <a:r>
              <a:rPr lang="nl-NL" sz="2800" dirty="0"/>
              <a:t>de zorgvrager kan op je rekenen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b="1" dirty="0"/>
              <a:t>Vertrouwelijkheid:</a:t>
            </a:r>
            <a:r>
              <a:rPr lang="nl-NL" sz="2800" dirty="0"/>
              <a:t> respecteert het recht op privacy en handelt correct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b="1" dirty="0"/>
              <a:t>Zelfvertrouwen:</a:t>
            </a:r>
            <a:r>
              <a:rPr lang="nl-NL" sz="2800" dirty="0"/>
              <a:t> vertrouwen in je eigen kunnen en mogelijkheden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b="1" dirty="0"/>
              <a:t>Zelfacceptatie:</a:t>
            </a:r>
            <a:r>
              <a:rPr lang="nl-NL" sz="2800" dirty="0"/>
              <a:t> weet wie je bent en wat je kunt</a:t>
            </a:r>
          </a:p>
        </p:txBody>
      </p:sp>
    </p:spTree>
    <p:extLst>
      <p:ext uri="{BB962C8B-B14F-4D97-AF65-F5344CB8AC3E}">
        <p14:creationId xmlns:p14="http://schemas.microsoft.com/office/powerpoint/2010/main" val="4229300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96194" y="609599"/>
            <a:ext cx="7315200" cy="1138159"/>
          </a:xfrm>
        </p:spPr>
        <p:txBody>
          <a:bodyPr>
            <a:normAutofit/>
          </a:bodyPr>
          <a:lstStyle/>
          <a:p>
            <a:r>
              <a:rPr lang="nl-NL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Opdracht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886200" y="2008094"/>
            <a:ext cx="7315200" cy="3578890"/>
          </a:xfrm>
        </p:spPr>
        <p:txBody>
          <a:bodyPr>
            <a:normAutofit/>
          </a:bodyPr>
          <a:lstStyle/>
          <a:p>
            <a:r>
              <a:rPr lang="nl-NL" sz="3200" dirty="0"/>
              <a:t>Maakt de volgende opdracht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200" dirty="0"/>
              <a:t>Opdracht 5: Ga na welke eigenschappen belangrijk zijn voor de vertrouwensrelatie (blz. 139)</a:t>
            </a:r>
          </a:p>
        </p:txBody>
      </p:sp>
      <p:pic>
        <p:nvPicPr>
          <p:cNvPr id="5126" name="Picture 6" descr="Afbeeldingsresultaat voor vertrouw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368280"/>
            <a:ext cx="3062754" cy="1466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23724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62082" y="466164"/>
            <a:ext cx="7296912" cy="1299524"/>
          </a:xfrm>
        </p:spPr>
        <p:txBody>
          <a:bodyPr>
            <a:normAutofit/>
          </a:bodyPr>
          <a:lstStyle/>
          <a:p>
            <a:r>
              <a:rPr lang="nl-NL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Huiswerk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801035" y="2008094"/>
            <a:ext cx="7400365" cy="3578890"/>
          </a:xfrm>
        </p:spPr>
        <p:txBody>
          <a:bodyPr/>
          <a:lstStyle/>
          <a:p>
            <a:r>
              <a:rPr lang="nl-NL" sz="3200" dirty="0"/>
              <a:t>Maak de volgende opdracht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200" dirty="0"/>
              <a:t>Opdracht 2 van 4.1 Bedenk waarom een vertrouwensrelatie belangrijk is (blz.132)</a:t>
            </a:r>
          </a:p>
          <a:p>
            <a:endParaRPr lang="nl-NL" dirty="0"/>
          </a:p>
        </p:txBody>
      </p:sp>
      <p:pic>
        <p:nvPicPr>
          <p:cNvPr id="6146" name="Picture 2" descr="Afbeeldingsresultaat voor vertrouw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56" y="2250142"/>
            <a:ext cx="2832211" cy="1882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6955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67912" y="2382356"/>
            <a:ext cx="5213335" cy="1801547"/>
          </a:xfrm>
        </p:spPr>
        <p:txBody>
          <a:bodyPr>
            <a:normAutofit/>
          </a:bodyPr>
          <a:lstStyle/>
          <a:p>
            <a:r>
              <a:rPr lang="nl-NL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Vragen</a:t>
            </a:r>
          </a:p>
        </p:txBody>
      </p:sp>
      <p:pic>
        <p:nvPicPr>
          <p:cNvPr id="2050" name="Picture 2" descr="Gerelateerde afbeeld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6" y="2456155"/>
            <a:ext cx="3026896" cy="1709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9786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8CD72A-672C-BD48-A7DD-1CC368094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4488" y="406400"/>
            <a:ext cx="7296912" cy="140411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nl-NL" sz="7200" b="1" dirty="0"/>
              <a:t>Doel van de les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8F5E024-28CC-F248-9D70-A3178F2346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84243" y="2129827"/>
            <a:ext cx="7569127" cy="406777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200" dirty="0"/>
              <a:t>Je kunt de kenmerken van een vertrouwensrelatie benoemen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200" dirty="0"/>
              <a:t>Je kunt uitleggen wat het belang van een vertrouwensrelatie 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200" dirty="0"/>
              <a:t>Je kunt beschrijven welke eigenschappen noodzakelijk zijn bij het opbouwen en onderhouden van een vertrouwensrelatie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18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E3BDA255-1350-BD4A-B236-FBDAA81E45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400" y="2199398"/>
            <a:ext cx="2797629" cy="185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1076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67912" y="2498303"/>
            <a:ext cx="6136700" cy="1810512"/>
          </a:xfrm>
        </p:spPr>
        <p:txBody>
          <a:bodyPr>
            <a:normAutofit/>
          </a:bodyPr>
          <a:lstStyle/>
          <a:p>
            <a:r>
              <a:rPr lang="nl-NL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Bedankt</a:t>
            </a:r>
          </a:p>
        </p:txBody>
      </p:sp>
      <p:pic>
        <p:nvPicPr>
          <p:cNvPr id="3074" name="Picture 2" descr="Afbeeldingsresultaat voor vertrouw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012" y="2429435"/>
            <a:ext cx="2927693" cy="1948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8485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E86A30-74A4-1A4B-AE6E-5D7C6478A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6200" y="174172"/>
            <a:ext cx="7714488" cy="1520226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nl-NL" sz="7200" b="1" dirty="0"/>
              <a:t>Vertrouwensrelatie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FAB0871-CFFA-6440-A748-1695B79BE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86201" y="2028226"/>
            <a:ext cx="7714488" cy="3892586"/>
          </a:xfrm>
        </p:spPr>
        <p:txBody>
          <a:bodyPr>
            <a:normAutofit/>
          </a:bodyPr>
          <a:lstStyle/>
          <a:p>
            <a:r>
              <a:rPr lang="nl-NL" sz="3200" b="1" dirty="0"/>
              <a:t>Wat betekent het woord vertrouwensrelatie?</a:t>
            </a:r>
            <a:endParaRPr lang="nl-NL" sz="3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chemeClr val="tx2">
                    <a:lumMod val="75000"/>
                  </a:schemeClr>
                </a:solidFill>
              </a:rPr>
              <a:t>Verhouding tussen mensen waarbij vertrouwen een grote rol speelt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800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FF97ED6D-85EA-8842-AC48-698243943473}"/>
              </a:ext>
            </a:extLst>
          </p:cNvPr>
          <p:cNvSpPr txBox="1"/>
          <p:nvPr/>
        </p:nvSpPr>
        <p:spPr>
          <a:xfrm>
            <a:off x="270851" y="2656114"/>
            <a:ext cx="26294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3600" b="1" dirty="0">
                <a:solidFill>
                  <a:srgbClr val="002060"/>
                </a:solidFill>
              </a:rPr>
              <a:t>Vertrouwen </a:t>
            </a:r>
          </a:p>
          <a:p>
            <a:pPr algn="ctr"/>
            <a:r>
              <a:rPr lang="nl-NL" sz="3600" b="1" dirty="0">
                <a:solidFill>
                  <a:srgbClr val="002060"/>
                </a:solidFill>
              </a:rPr>
              <a:t>en relatie</a:t>
            </a:r>
          </a:p>
        </p:txBody>
      </p:sp>
    </p:spTree>
    <p:extLst>
      <p:ext uri="{BB962C8B-B14F-4D97-AF65-F5344CB8AC3E}">
        <p14:creationId xmlns:p14="http://schemas.microsoft.com/office/powerpoint/2010/main" val="351613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2AF19D-8146-FE40-A765-DD6833469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3715" y="595086"/>
            <a:ext cx="7296912" cy="1215426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nl-NL" sz="7200" b="1" dirty="0"/>
              <a:t>Kenmerken</a:t>
            </a:r>
            <a:r>
              <a:rPr lang="nl-NL" dirty="0"/>
              <a:t> 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DA94CBF-58A1-3540-8A73-10A077239D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3715" y="1810512"/>
            <a:ext cx="7678056" cy="4329030"/>
          </a:xfrm>
        </p:spPr>
        <p:txBody>
          <a:bodyPr/>
          <a:lstStyle/>
          <a:p>
            <a:r>
              <a:rPr lang="nl-NL" sz="2800" b="1" dirty="0"/>
              <a:t>Het geloof (verwachting) dat </a:t>
            </a:r>
            <a:r>
              <a:rPr lang="nl-NL" sz="280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De ander eerlijk en oprecht 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Je doet wat je zegt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Je kunt op hem rekenen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Doelen worden bereikt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800" dirty="0"/>
              <a:t>Gevoel in goede handen te zijn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800" dirty="0"/>
          </a:p>
          <a:p>
            <a:r>
              <a:rPr lang="nl-NL" sz="2800" dirty="0"/>
              <a:t>Vertrouwen is wederkerig </a:t>
            </a:r>
            <a:r>
              <a:rPr lang="nl-NL" sz="2800" dirty="0">
                <a:sym typeface="Wingdings" pitchFamily="2" charset="2"/>
              </a:rPr>
              <a:t> komt van 2 kanten</a:t>
            </a:r>
            <a:endParaRPr lang="nl-NL" sz="2800" dirty="0"/>
          </a:p>
          <a:p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870E7EE9-2703-1C4E-95C8-E99000E67802}"/>
              </a:ext>
            </a:extLst>
          </p:cNvPr>
          <p:cNvSpPr txBox="1"/>
          <p:nvPr/>
        </p:nvSpPr>
        <p:spPr>
          <a:xfrm>
            <a:off x="348342" y="3062513"/>
            <a:ext cx="2534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>
                <a:solidFill>
                  <a:srgbClr val="002060"/>
                </a:solidFill>
              </a:rPr>
              <a:t>Vertrouwen</a:t>
            </a:r>
          </a:p>
        </p:txBody>
      </p:sp>
    </p:spTree>
    <p:extLst>
      <p:ext uri="{BB962C8B-B14F-4D97-AF65-F5344CB8AC3E}">
        <p14:creationId xmlns:p14="http://schemas.microsoft.com/office/powerpoint/2010/main" val="2696154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6B6D3A-EB09-0941-A26C-CACE1023A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0" y="595084"/>
            <a:ext cx="7438426" cy="1128341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nl-NL" sz="7200" b="1" dirty="0"/>
              <a:t>Kenmerken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326089B-D0DB-FF4D-B857-0A57AAE023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3713" y="1723425"/>
            <a:ext cx="7532915" cy="430000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200" b="1" dirty="0"/>
              <a:t>Professioneel </a:t>
            </a:r>
            <a:r>
              <a:rPr lang="nl-NL" sz="3200" dirty="0">
                <a:sym typeface="Wingdings" pitchFamily="2" charset="2"/>
              </a:rPr>
              <a:t> in een beroepsomgeving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200" b="1" dirty="0">
                <a:sym typeface="Wingdings" pitchFamily="2" charset="2"/>
              </a:rPr>
              <a:t>Functioneel </a:t>
            </a:r>
            <a:r>
              <a:rPr lang="nl-NL" sz="3200" dirty="0">
                <a:sym typeface="Wingdings" pitchFamily="2" charset="2"/>
              </a:rPr>
              <a:t> de ander heeft een bepaald doel en heeft jou nodig om dat te bereiken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3200" dirty="0">
              <a:sym typeface="Wingdings" pitchFamily="2" charset="2"/>
            </a:endParaRPr>
          </a:p>
          <a:p>
            <a:r>
              <a:rPr lang="nl-NL" sz="3200" dirty="0">
                <a:sym typeface="Wingdings" pitchFamily="2" charset="2"/>
              </a:rPr>
              <a:t>Relatie is tijdelijk  zolang de zorgvrager de zorg nodig heeft</a:t>
            </a:r>
            <a:endParaRPr lang="nl-NL" sz="3200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9958972E-A515-0B44-9C29-A9BA833B5D0B}"/>
              </a:ext>
            </a:extLst>
          </p:cNvPr>
          <p:cNvSpPr txBox="1"/>
          <p:nvPr/>
        </p:nvSpPr>
        <p:spPr>
          <a:xfrm>
            <a:off x="696686" y="3018972"/>
            <a:ext cx="1584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>
                <a:solidFill>
                  <a:srgbClr val="002060"/>
                </a:solidFill>
              </a:rPr>
              <a:t>Relatie</a:t>
            </a:r>
            <a:endParaRPr lang="nl-NL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580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8DB98DD-90BE-9D42-904D-0A921676AC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59199" y="1996420"/>
            <a:ext cx="7605485" cy="3120572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600" dirty="0"/>
              <a:t>Is </a:t>
            </a:r>
            <a:r>
              <a:rPr lang="nl-NL" sz="3600" b="1" dirty="0"/>
              <a:t>gelijkwaardig </a:t>
            </a:r>
            <a:r>
              <a:rPr lang="nl-NL" sz="3600" dirty="0">
                <a:sym typeface="Wingdings" pitchFamily="2" charset="2"/>
              </a:rPr>
              <a:t> beide verdienen respect ondanks kennisverschil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600" b="1" dirty="0">
                <a:sym typeface="Wingdings" pitchFamily="2" charset="2"/>
              </a:rPr>
              <a:t>Niet wederkerig </a:t>
            </a:r>
            <a:r>
              <a:rPr lang="nl-NL" sz="3600" dirty="0">
                <a:sym typeface="Wingdings" pitchFamily="2" charset="2"/>
              </a:rPr>
              <a:t> jij bent de zorgverlener, de zorgvrager is dit niet voor jou</a:t>
            </a:r>
            <a:endParaRPr lang="nl-NL" sz="3600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2B1A847A-016E-0945-8652-23DF44F15F8F}"/>
              </a:ext>
            </a:extLst>
          </p:cNvPr>
          <p:cNvSpPr txBox="1"/>
          <p:nvPr/>
        </p:nvSpPr>
        <p:spPr>
          <a:xfrm>
            <a:off x="145143" y="3033486"/>
            <a:ext cx="31580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b="1" dirty="0">
                <a:solidFill>
                  <a:srgbClr val="002060"/>
                </a:solidFill>
              </a:rPr>
              <a:t>Vertrouwensrelatie</a:t>
            </a:r>
          </a:p>
        </p:txBody>
      </p:sp>
    </p:spTree>
    <p:extLst>
      <p:ext uri="{BB962C8B-B14F-4D97-AF65-F5344CB8AC3E}">
        <p14:creationId xmlns:p14="http://schemas.microsoft.com/office/powerpoint/2010/main" val="1513534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37D9C29-E7C9-FF46-81A7-8256CC7C3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46285" y="827314"/>
            <a:ext cx="7576457" cy="5181600"/>
          </a:xfrm>
        </p:spPr>
        <p:txBody>
          <a:bodyPr>
            <a:normAutofit lnSpcReduction="10000"/>
          </a:bodyPr>
          <a:lstStyle/>
          <a:p>
            <a:r>
              <a:rPr lang="nl-NL" sz="3200" b="1" dirty="0"/>
              <a:t>Wat is het verschil tussen vertrouwen en vertrouwelijk?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200" b="1" dirty="0"/>
              <a:t>Vertrouwen: </a:t>
            </a:r>
            <a:r>
              <a:rPr lang="nl-NL" sz="3200" dirty="0"/>
              <a:t>relatie tussen cliënt en zorgverlener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200" b="1" dirty="0"/>
              <a:t>Vertrouwelijk: </a:t>
            </a:r>
            <a:r>
              <a:rPr lang="nl-NL" sz="3200" dirty="0"/>
              <a:t>privacy van de zorgvrager. Alle informatie die </a:t>
            </a:r>
            <a:r>
              <a:rPr lang="nl-NL" sz="3200" u="sng" dirty="0"/>
              <a:t>niet </a:t>
            </a:r>
            <a:r>
              <a:rPr lang="nl-NL" sz="3200" dirty="0"/>
              <a:t>van belang is voor de zorg of begeleiding blijft tussen jou en de zorgvrager.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3200" dirty="0"/>
              <a:t>Informatie die nodig is voor de zorg of begeleiding deel je alleen met betrokken collega’s.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EC31B222-2C0F-A642-9DE2-4F350427F579}"/>
              </a:ext>
            </a:extLst>
          </p:cNvPr>
          <p:cNvSpPr txBox="1"/>
          <p:nvPr/>
        </p:nvSpPr>
        <p:spPr>
          <a:xfrm>
            <a:off x="217715" y="3091543"/>
            <a:ext cx="2871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>
                <a:solidFill>
                  <a:srgbClr val="002060"/>
                </a:solidFill>
              </a:rPr>
              <a:t>Vertrouwelijk</a:t>
            </a:r>
          </a:p>
        </p:txBody>
      </p:sp>
    </p:spTree>
    <p:extLst>
      <p:ext uri="{BB962C8B-B14F-4D97-AF65-F5344CB8AC3E}">
        <p14:creationId xmlns:p14="http://schemas.microsoft.com/office/powerpoint/2010/main" val="2457413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327A10-F4D3-3A4C-A252-5D9C9ECC2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1143" y="551541"/>
            <a:ext cx="8215085" cy="1955655"/>
          </a:xfrm>
        </p:spPr>
        <p:txBody>
          <a:bodyPr>
            <a:normAutofit/>
          </a:bodyPr>
          <a:lstStyle/>
          <a:p>
            <a:r>
              <a:rPr lang="nl-NL" sz="6600" b="1" dirty="0"/>
              <a:t>Belang van een vertrouwensrelatie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0DFBDB3-E45C-2443-85EE-B47B46E225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0707" y="2507196"/>
            <a:ext cx="8157882" cy="3574290"/>
          </a:xfrm>
        </p:spPr>
        <p:txBody>
          <a:bodyPr>
            <a:normAutofit/>
          </a:bodyPr>
          <a:lstStyle/>
          <a:p>
            <a:r>
              <a:rPr lang="nl-NL" sz="2800" b="1" dirty="0"/>
              <a:t>Waarom is dit zo?</a:t>
            </a:r>
          </a:p>
          <a:p>
            <a:r>
              <a:rPr lang="nl-NL" sz="2800" u="sng" dirty="0"/>
              <a:t>Veilig voelen: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/>
              <a:t>Alleen dan kan de zorgvrager zich ontwikkelen of een veranderingsproces aangaan.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/>
              <a:t>Alleen dan zal de zorgvrager iets van zichzelf laten zien en de informatie geven.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/>
              <a:t>Ontvankelijker voor begeleiding ondersteuning.</a:t>
            </a:r>
          </a:p>
        </p:txBody>
      </p:sp>
      <p:pic>
        <p:nvPicPr>
          <p:cNvPr id="1026" name="Picture 2" descr="Afbeeldingsresultaat voor vertrouw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294" y="2709040"/>
            <a:ext cx="3005699" cy="171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309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3094" y="2607295"/>
            <a:ext cx="3357282" cy="1068234"/>
          </a:xfrm>
        </p:spPr>
        <p:txBody>
          <a:bodyPr>
            <a:noAutofit/>
          </a:bodyPr>
          <a:lstStyle/>
          <a:p>
            <a:r>
              <a:rPr lang="nl-NL" sz="3200" b="1" dirty="0">
                <a:solidFill>
                  <a:srgbClr val="002060"/>
                </a:solidFill>
              </a:rPr>
              <a:t>Werken aan een vertrouwensrelatie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801035" y="842682"/>
            <a:ext cx="7933765" cy="5351929"/>
          </a:xfrm>
        </p:spPr>
        <p:txBody>
          <a:bodyPr>
            <a:normAutofit lnSpcReduction="10000"/>
          </a:bodyPr>
          <a:lstStyle/>
          <a:p>
            <a:r>
              <a:rPr lang="nl-NL" sz="4000" b="1" dirty="0"/>
              <a:t>‘Je krijgt nooit een tweede kans voor een eerste indruk’</a:t>
            </a:r>
          </a:p>
          <a:p>
            <a:endParaRPr lang="nl-NL" sz="4000" b="1" dirty="0"/>
          </a:p>
          <a:p>
            <a:r>
              <a:rPr lang="nl-NL" u="sng" dirty="0"/>
              <a:t>Tips: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Begroeten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Eerst vragen en dan doen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Hoffelijkheid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Bedanken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Excuses aanbieden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Geduldig zijn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Naam onthouden</a:t>
            </a:r>
          </a:p>
        </p:txBody>
      </p:sp>
    </p:spTree>
    <p:extLst>
      <p:ext uri="{BB962C8B-B14F-4D97-AF65-F5344CB8AC3E}">
        <p14:creationId xmlns:p14="http://schemas.microsoft.com/office/powerpoint/2010/main" val="3565013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8216F489BC774EBD172C19CD79E34C" ma:contentTypeVersion="12" ma:contentTypeDescription="Een nieuw document maken." ma:contentTypeScope="" ma:versionID="093d665c4992da483c9a1192a9adc004">
  <xsd:schema xmlns:xsd="http://www.w3.org/2001/XMLSchema" xmlns:xs="http://www.w3.org/2001/XMLSchema" xmlns:p="http://schemas.microsoft.com/office/2006/metadata/properties" xmlns:ns3="c9bd5dfc-f02c-44ca-98ee-ab182d0e434f" xmlns:ns4="146be97d-2635-4526-97a5-9320b285a293" targetNamespace="http://schemas.microsoft.com/office/2006/metadata/properties" ma:root="true" ma:fieldsID="f39f360e7e47c8a3af9ee118e858cc0e" ns3:_="" ns4:_="">
    <xsd:import namespace="c9bd5dfc-f02c-44ca-98ee-ab182d0e434f"/>
    <xsd:import namespace="146be97d-2635-4526-97a5-9320b285a29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bd5dfc-f02c-44ca-98ee-ab182d0e43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6be97d-2635-4526-97a5-9320b285a29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int-hash delen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72A5834-7717-4869-8CCB-CF2F554DBD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bd5dfc-f02c-44ca-98ee-ab182d0e434f"/>
    <ds:schemaRef ds:uri="146be97d-2635-4526-97a5-9320b285a2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28BC591-8D57-44E7-B0FA-906A4C2ED5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0B969F9-BF24-4307-A79E-560D66F1A763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146be97d-2635-4526-97a5-9320b285a29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c9bd5dfc-f02c-44ca-98ee-ab182d0e434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265</TotalTime>
  <Words>668</Words>
  <Application>Microsoft Office PowerPoint</Application>
  <PresentationFormat>Breedbeeld</PresentationFormat>
  <Paragraphs>103</Paragraphs>
  <Slides>20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5" baseType="lpstr">
      <vt:lpstr>Arial</vt:lpstr>
      <vt:lpstr>Corbel</vt:lpstr>
      <vt:lpstr>Wingdings</vt:lpstr>
      <vt:lpstr>Wingdings 2</vt:lpstr>
      <vt:lpstr>Frame</vt:lpstr>
      <vt:lpstr>Hoofdstuk 4 Vertrouwensrelatie</vt:lpstr>
      <vt:lpstr>Doel van de les</vt:lpstr>
      <vt:lpstr>Vertrouwensrelatie</vt:lpstr>
      <vt:lpstr>Kenmerken </vt:lpstr>
      <vt:lpstr>Kenmerken</vt:lpstr>
      <vt:lpstr>PowerPoint-presentatie</vt:lpstr>
      <vt:lpstr>PowerPoint-presentatie</vt:lpstr>
      <vt:lpstr>Belang van een vertrouwensrelatie</vt:lpstr>
      <vt:lpstr>Werken aan een vertrouwensrelatie</vt:lpstr>
      <vt:lpstr>Videofragment</vt:lpstr>
      <vt:lpstr>Een vertrouwensrelatie opbouwen</vt:lpstr>
      <vt:lpstr>PowerPoint-presentatie</vt:lpstr>
      <vt:lpstr>Onderhouden van een vertrouwensrelatie</vt:lpstr>
      <vt:lpstr>Opdracht</vt:lpstr>
      <vt:lpstr>Afbouwen van een vertrouwensrelatie</vt:lpstr>
      <vt:lpstr>Eigenschappen van een zorgverlener</vt:lpstr>
      <vt:lpstr>Opdracht</vt:lpstr>
      <vt:lpstr>Huiswerk</vt:lpstr>
      <vt:lpstr>Vragen</vt:lpstr>
      <vt:lpstr>Bedankt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4 Vertrouwensrelatie</dc:title>
  <dc:creator>Danny Mommers</dc:creator>
  <cp:lastModifiedBy>Joska (J.C.J.E.M.) Franssen</cp:lastModifiedBy>
  <cp:revision>22</cp:revision>
  <dcterms:created xsi:type="dcterms:W3CDTF">2018-11-19T16:41:42Z</dcterms:created>
  <dcterms:modified xsi:type="dcterms:W3CDTF">2020-03-17T14:25:05Z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0x010100D78216F489BC774EBD172C19CD79E34C</vt:lpwstr>
  </property>
</Properties>
</file>